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00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65414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9213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07941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801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ADCDD-3FBA-4D8F-A414-569ABE23E59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7535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ADCDD-3FBA-4D8F-A414-569ABE23E599}"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65740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ADCDD-3FBA-4D8F-A414-569ABE23E599}"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87285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ADCDD-3FBA-4D8F-A414-569ABE23E599}"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428096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ADCDD-3FBA-4D8F-A414-569ABE23E599}"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58304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32064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141811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ADCDD-3FBA-4D8F-A414-569ABE23E599}" type="datetimeFigureOut">
              <a:rPr lang="en-US" smtClean="0"/>
              <a:t>10/19/2020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58FAE-6D38-4B2B-B010-E2FA8DF3CDCC}" type="slidenum">
              <a:rPr lang="en-US" smtClean="0"/>
              <a:t>‹#›</a:t>
            </a:fld>
            <a:endParaRPr lang="en-US"/>
          </a:p>
        </p:txBody>
      </p:sp>
    </p:spTree>
    <p:extLst>
      <p:ext uri="{BB962C8B-B14F-4D97-AF65-F5344CB8AC3E}">
        <p14:creationId xmlns:p14="http://schemas.microsoft.com/office/powerpoint/2010/main" val="4167831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5" t="41481" r="458" b="7408"/>
          <a:stretch/>
        </p:blipFill>
        <p:spPr>
          <a:xfrm>
            <a:off x="2386332" y="1111464"/>
            <a:ext cx="4549134" cy="3295436"/>
          </a:xfrm>
          <a:prstGeom prst="rect">
            <a:avLst/>
          </a:prstGeom>
          <a:blipFill dpi="0" rotWithShape="1">
            <a:blip r:embed="rId3"/>
            <a:srcRect/>
            <a:tile tx="0" ty="0" sx="100000" sy="100000" flip="none" algn="tl"/>
          </a:blipFill>
          <a:effectLst>
            <a:outerShdw blurRad="50800" dist="38100" dir="2700000" algn="tl" rotWithShape="0">
              <a:prstClr val="black">
                <a:alpha val="40000"/>
              </a:prstClr>
            </a:outerShdw>
          </a:effectLst>
        </p:spPr>
      </p:pic>
      <p:sp>
        <p:nvSpPr>
          <p:cNvPr id="8" name="Rectangle 7"/>
          <p:cNvSpPr/>
          <p:nvPr/>
        </p:nvSpPr>
        <p:spPr>
          <a:xfrm>
            <a:off x="330200" y="65170"/>
            <a:ext cx="8661398" cy="897584"/>
          </a:xfrm>
          <a:prstGeom prst="rect">
            <a:avLst/>
          </a:prstGeom>
          <a:solidFill>
            <a:srgbClr val="00B0F0">
              <a:alpha val="34000"/>
            </a:srgb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63819" y="213880"/>
            <a:ext cx="4194160" cy="600164"/>
          </a:xfrm>
          <a:prstGeom prst="rect">
            <a:avLst/>
          </a:prstGeom>
          <a:noFill/>
        </p:spPr>
        <p:txBody>
          <a:bodyPr wrap="none" lIns="91440" tIns="45720" rIns="91440" bIns="45720">
            <a:spAutoFit/>
          </a:bodyPr>
          <a:lstStyle/>
          <a:p>
            <a:pPr algn="ctr"/>
            <a:r>
              <a:rPr lang="en-US" sz="3300" b="1" cap="none" spc="0" dirty="0" smtClean="0">
                <a:ln w="0"/>
                <a:solidFill>
                  <a:srgbClr val="FFFF66"/>
                </a:solidFill>
                <a:effectLst>
                  <a:reflection blurRad="6350" stA="53000" endA="300" endPos="35500" dir="5400000" sy="-90000" algn="bl" rotWithShape="0"/>
                </a:effectLst>
                <a:latin typeface=".VnArialH" panose="020B7200000000000000" pitchFamily="34" charset="0"/>
              </a:rPr>
              <a:t>TIÕNG VIÖT – TËP 1</a:t>
            </a:r>
            <a:endParaRPr lang="en-US" sz="3300" b="1" cap="none" spc="0" dirty="0">
              <a:ln w="0"/>
              <a:solidFill>
                <a:srgbClr val="FFFF66"/>
              </a:solidFill>
              <a:effectLst>
                <a:reflection blurRad="6350" stA="53000" endA="300" endPos="35500" dir="5400000" sy="-90000" algn="bl" rotWithShape="0"/>
              </a:effectLst>
              <a:latin typeface=".VnArialH" panose="020B7200000000000000" pitchFamily="34" charset="0"/>
            </a:endParaRPr>
          </a:p>
        </p:txBody>
      </p:sp>
      <p:sp>
        <p:nvSpPr>
          <p:cNvPr id="11" name="Rectangle 10"/>
          <p:cNvSpPr/>
          <p:nvPr/>
        </p:nvSpPr>
        <p:spPr>
          <a:xfrm>
            <a:off x="504441" y="4920844"/>
            <a:ext cx="1996059" cy="7232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100" b="1" cap="none" spc="0" dirty="0" err="1" smtClean="0">
                <a:ln/>
                <a:solidFill>
                  <a:srgbClr val="C00000"/>
                </a:solidFill>
                <a:effectLst/>
                <a:latin typeface=".VnAvant" panose="020B7200000000000000" pitchFamily="34" charset="0"/>
              </a:rPr>
              <a:t>Bµi</a:t>
            </a:r>
            <a:r>
              <a:rPr lang="en-US" sz="4100" b="1" cap="none" spc="0" dirty="0" smtClean="0">
                <a:ln/>
                <a:solidFill>
                  <a:srgbClr val="C00000"/>
                </a:solidFill>
                <a:effectLst/>
                <a:latin typeface=".VnAvant" panose="020B7200000000000000" pitchFamily="34" charset="0"/>
              </a:rPr>
              <a:t> 61: </a:t>
            </a:r>
            <a:endParaRPr lang="en-US" sz="4100" b="1" cap="none" spc="0" dirty="0">
              <a:ln/>
              <a:solidFill>
                <a:srgbClr val="C00000"/>
              </a:solidFill>
              <a:effectLst/>
              <a:latin typeface=".VnAvant" panose="020B7200000000000000" pitchFamily="34" charset="0"/>
            </a:endParaRPr>
          </a:p>
        </p:txBody>
      </p:sp>
      <p:sp>
        <p:nvSpPr>
          <p:cNvPr id="12" name="Rectangle 11"/>
          <p:cNvSpPr/>
          <p:nvPr/>
        </p:nvSpPr>
        <p:spPr>
          <a:xfrm>
            <a:off x="2013860" y="4840954"/>
            <a:ext cx="6977738" cy="81560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a:ln/>
                <a:solidFill>
                  <a:srgbClr val="006600"/>
                </a:solidFill>
                <a:effectLst>
                  <a:outerShdw blurRad="38100" dist="38100" dir="2700000" algn="tl">
                    <a:srgbClr val="000000">
                      <a:alpha val="43137"/>
                    </a:srgbClr>
                  </a:outerShdw>
                </a:effectLst>
                <a:latin typeface=".VnAvant" panose="020B7200000000000000" pitchFamily="34" charset="0"/>
              </a:rPr>
              <a:t>o</a:t>
            </a:r>
            <a:r>
              <a:rPr lang="en-US" sz="4400" b="1" cap="none" spc="0" dirty="0" smtClean="0">
                <a:ln/>
                <a:solidFill>
                  <a:srgbClr val="006600"/>
                </a:solidFill>
                <a:effectLst>
                  <a:outerShdw blurRad="38100" dist="38100" dir="2700000" algn="tl">
                    <a:srgbClr val="000000">
                      <a:alpha val="43137"/>
                    </a:srgbClr>
                  </a:outerShdw>
                </a:effectLst>
                <a:latin typeface=".VnAvant" panose="020B7200000000000000" pitchFamily="34" charset="0"/>
              </a:rPr>
              <a:t>ng   «ng    ung</a:t>
            </a:r>
            <a:r>
              <a:rPr lang="en-US" sz="4400" b="1" cap="none" spc="0" dirty="0" smtClean="0">
                <a:ln/>
                <a:solidFill>
                  <a:srgbClr val="006600"/>
                </a:solidFill>
                <a:effectLst>
                  <a:outerShdw blurRad="38100" dist="38100" dir="2700000" algn="tl">
                    <a:srgbClr val="000000">
                      <a:alpha val="43137"/>
                    </a:srgbClr>
                  </a:outerShdw>
                </a:effectLst>
                <a:latin typeface=".VnAvant" panose="020B7200000000000000" pitchFamily="34" charset="0"/>
                <a:ea typeface="Tahoma" panose="020B0604030504040204" pitchFamily="34" charset="0"/>
                <a:cs typeface="Tahoma" panose="020B0604030504040204" pitchFamily="34" charset="0"/>
              </a:rPr>
              <a:t>   </a:t>
            </a:r>
            <a:r>
              <a:rPr lang="en-US" sz="4400" b="1" dirty="0" smtClean="0">
                <a:ln/>
                <a:solidFill>
                  <a:srgbClr val="006600"/>
                </a:solidFill>
                <a:effectLst>
                  <a:outerShdw blurRad="38100" dist="38100" dir="2700000" algn="tl">
                    <a:srgbClr val="000000">
                      <a:alpha val="43137"/>
                    </a:srgbClr>
                  </a:outerShdw>
                </a:effectLst>
                <a:latin typeface=".VnAvant" panose="020B7200000000000000" pitchFamily="34" charset="0"/>
                <a:ea typeface="Tahoma" panose="020B0604030504040204" pitchFamily="34" charset="0"/>
                <a:cs typeface="Tahoma" panose="020B0604030504040204" pitchFamily="34" charset="0"/>
              </a:rPr>
              <a:t>­</a:t>
            </a:r>
            <a:r>
              <a:rPr lang="en-US" sz="4400" b="1" cap="none" spc="0" dirty="0" smtClean="0">
                <a:ln/>
                <a:solidFill>
                  <a:srgbClr val="006600"/>
                </a:solidFill>
                <a:effectLst>
                  <a:outerShdw blurRad="38100" dist="38100" dir="2700000" algn="tl">
                    <a:srgbClr val="000000">
                      <a:alpha val="43137"/>
                    </a:srgbClr>
                  </a:outerShdw>
                </a:effectLst>
                <a:latin typeface=".VnAvant" panose="020B7200000000000000" pitchFamily="34" charset="0"/>
              </a:rPr>
              <a:t>­­­­</a:t>
            </a:r>
            <a:r>
              <a:rPr lang="en-US" sz="4700" b="1" cap="none" spc="0" dirty="0" smtClean="0">
                <a:ln/>
                <a:solidFill>
                  <a:srgbClr val="006600"/>
                </a:solidFill>
                <a:effectLst>
                  <a:outerShdw blurRad="38100" dist="38100" dir="2700000" algn="tl">
                    <a:srgbClr val="000000">
                      <a:alpha val="43137"/>
                    </a:srgbClr>
                  </a:outerShdw>
                </a:effectLst>
                <a:latin typeface=".VnAvant" panose="020B7200000000000000" pitchFamily="34" charset="0"/>
              </a:rPr>
              <a:t>ư</a:t>
            </a:r>
            <a:r>
              <a:rPr lang="en-US" sz="4400" b="1" cap="none" spc="0" dirty="0" smtClean="0">
                <a:ln/>
                <a:solidFill>
                  <a:srgbClr val="006600"/>
                </a:solidFill>
                <a:effectLst>
                  <a:outerShdw blurRad="38100" dist="38100" dir="2700000" algn="tl">
                    <a:srgbClr val="000000">
                      <a:alpha val="43137"/>
                    </a:srgbClr>
                  </a:outerShdw>
                </a:effectLst>
                <a:latin typeface=".VnAvant" panose="020B7200000000000000" pitchFamily="34" charset="0"/>
              </a:rPr>
              <a:t>ng</a:t>
            </a:r>
            <a:endParaRPr lang="en-US" sz="4400" b="1" cap="none" spc="0" dirty="0">
              <a:ln/>
              <a:solidFill>
                <a:srgbClr val="006600"/>
              </a:solidFill>
              <a:effectLst>
                <a:outerShdw blurRad="38100" dist="38100" dir="2700000" algn="tl">
                  <a:srgbClr val="000000">
                    <a:alpha val="43137"/>
                  </a:srgbClr>
                </a:outerShdw>
              </a:effectLst>
              <a:latin typeface=".VnAvant" panose="020B7200000000000000" pitchFamily="34" charset="0"/>
            </a:endParaRPr>
          </a:p>
        </p:txBody>
      </p:sp>
      <p:sp>
        <p:nvSpPr>
          <p:cNvPr id="13" name="Rectangle 12"/>
          <p:cNvSpPr/>
          <p:nvPr/>
        </p:nvSpPr>
        <p:spPr>
          <a:xfrm>
            <a:off x="3355315" y="5644119"/>
            <a:ext cx="18473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rgbClr val="006600"/>
                </a:solidFill>
                <a:effectLst/>
                <a:latin typeface=".VnAvant" panose="020B7200000000000000" pitchFamily="34" charset="0"/>
              </a:rPr>
              <a:t>­</a:t>
            </a:r>
            <a:endParaRPr lang="en-US" sz="4400" b="1" cap="none" spc="0" dirty="0">
              <a:ln/>
              <a:solidFill>
                <a:srgbClr val="006600"/>
              </a:solidFill>
              <a:effectLst/>
              <a:latin typeface=".VnAvant" panose="020B7200000000000000" pitchFamily="34" charset="0"/>
            </a:endParaRPr>
          </a:p>
        </p:txBody>
      </p:sp>
      <p:sp>
        <p:nvSpPr>
          <p:cNvPr id="14" name="Rectangle 13"/>
          <p:cNvSpPr/>
          <p:nvPr/>
        </p:nvSpPr>
        <p:spPr>
          <a:xfrm>
            <a:off x="3025937" y="5706755"/>
            <a:ext cx="2888932" cy="538609"/>
          </a:xfrm>
          <a:prstGeom prst="rect">
            <a:avLst/>
          </a:prstGeom>
          <a:noFill/>
        </p:spPr>
        <p:txBody>
          <a:bodyPr wrap="none" lIns="91440" tIns="45720" rIns="91440" bIns="45720">
            <a:spAutoFit/>
          </a:bodyPr>
          <a:lstStyle/>
          <a:p>
            <a:pPr algn="ctr"/>
            <a:r>
              <a:rPr lang="en-US" sz="2900" b="0" i="1" cap="none" spc="0" dirty="0" smtClean="0">
                <a:ln w="0"/>
                <a:solidFill>
                  <a:schemeClr val="tx1">
                    <a:lumMod val="65000"/>
                    <a:lumOff val="35000"/>
                  </a:schemeClr>
                </a:solidFill>
                <a:effectLst>
                  <a:outerShdw blurRad="38100" dist="19050" dir="2700000" algn="tl" rotWithShape="0">
                    <a:schemeClr val="dk1">
                      <a:alpha val="40000"/>
                    </a:schemeClr>
                  </a:outerShdw>
                </a:effectLst>
              </a:rPr>
              <a:t>( trang 134 – 135)</a:t>
            </a:r>
            <a:endParaRPr lang="en-US" sz="2900" b="0" i="1" cap="none" spc="0" dirty="0">
              <a:ln w="0"/>
              <a:solidFill>
                <a:schemeClr val="tx1">
                  <a:lumMod val="65000"/>
                  <a:lumOff val="3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3171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209007" y="1064443"/>
            <a:ext cx="8712924" cy="4134572"/>
            <a:chOff x="3022114" y="1385813"/>
            <a:chExt cx="5750015" cy="2240480"/>
          </a:xfrm>
        </p:grpSpPr>
        <p:pic>
          <p:nvPicPr>
            <p:cNvPr id="5" name="Picture 4"/>
            <p:cNvPicPr>
              <a:picLocks noChangeAspect="1"/>
            </p:cNvPicPr>
            <p:nvPr/>
          </p:nvPicPr>
          <p:blipFill rotWithShape="1">
            <a:blip r:embed="rId2"/>
            <a:srcRect l="32182" t="3802"/>
            <a:stretch/>
          </p:blipFill>
          <p:spPr>
            <a:xfrm>
              <a:off x="3022114" y="1538100"/>
              <a:ext cx="5750015" cy="2088193"/>
            </a:xfrm>
            <a:prstGeom prst="rect">
              <a:avLst/>
            </a:prstGeom>
          </p:spPr>
        </p:pic>
        <p:pic>
          <p:nvPicPr>
            <p:cNvPr id="7" name="Picture 6"/>
            <p:cNvPicPr>
              <a:picLocks noChangeAspect="1"/>
            </p:cNvPicPr>
            <p:nvPr/>
          </p:nvPicPr>
          <p:blipFill>
            <a:blip r:embed="rId3"/>
            <a:stretch>
              <a:fillRect/>
            </a:stretch>
          </p:blipFill>
          <p:spPr>
            <a:xfrm>
              <a:off x="7161389" y="1385813"/>
              <a:ext cx="1610740" cy="961147"/>
            </a:xfrm>
            <a:prstGeom prst="rect">
              <a:avLst/>
            </a:prstGeom>
          </p:spPr>
        </p:pic>
      </p:grpSp>
      <p:grpSp>
        <p:nvGrpSpPr>
          <p:cNvPr id="26" name="Group 25"/>
          <p:cNvGrpSpPr/>
          <p:nvPr/>
        </p:nvGrpSpPr>
        <p:grpSpPr>
          <a:xfrm>
            <a:off x="209007" y="353462"/>
            <a:ext cx="2780210" cy="697919"/>
            <a:chOff x="209007" y="366525"/>
            <a:chExt cx="2780210" cy="697919"/>
          </a:xfrm>
        </p:grpSpPr>
        <p:grpSp>
          <p:nvGrpSpPr>
            <p:cNvPr id="19" name="Group 18"/>
            <p:cNvGrpSpPr/>
            <p:nvPr/>
          </p:nvGrpSpPr>
          <p:grpSpPr>
            <a:xfrm>
              <a:off x="209007" y="366525"/>
              <a:ext cx="2586447" cy="697919"/>
              <a:chOff x="324398" y="314274"/>
              <a:chExt cx="2586447" cy="697919"/>
            </a:xfrm>
          </p:grpSpPr>
          <p:grpSp>
            <p:nvGrpSpPr>
              <p:cNvPr id="17" name="Group 16"/>
              <p:cNvGrpSpPr/>
              <p:nvPr/>
            </p:nvGrpSpPr>
            <p:grpSpPr>
              <a:xfrm>
                <a:off x="324398" y="314274"/>
                <a:ext cx="2586447" cy="697919"/>
                <a:chOff x="324398" y="314274"/>
                <a:chExt cx="2586447" cy="697919"/>
              </a:xfrm>
            </p:grpSpPr>
            <p:grpSp>
              <p:nvGrpSpPr>
                <p:cNvPr id="11" name="Group 10"/>
                <p:cNvGrpSpPr/>
                <p:nvPr/>
              </p:nvGrpSpPr>
              <p:grpSpPr>
                <a:xfrm>
                  <a:off x="742410" y="314274"/>
                  <a:ext cx="2168435" cy="697919"/>
                  <a:chOff x="938353" y="442786"/>
                  <a:chExt cx="2168435" cy="697919"/>
                </a:xfrm>
              </p:grpSpPr>
              <p:sp>
                <p:nvSpPr>
                  <p:cNvPr id="9" name="Rounded Rectangle 8"/>
                  <p:cNvSpPr/>
                  <p:nvPr/>
                </p:nvSpPr>
                <p:spPr>
                  <a:xfrm rot="21358275">
                    <a:off x="1024173" y="442786"/>
                    <a:ext cx="2053788"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38353" y="474500"/>
                    <a:ext cx="2168435"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416676" y="365724"/>
                <a:ext cx="1005840" cy="600164"/>
              </a:xfrm>
              <a:prstGeom prst="rect">
                <a:avLst/>
              </a:prstGeom>
              <a:noFill/>
            </p:spPr>
            <p:txBody>
              <a:bodyPr wrap="square" rtlCol="0">
                <a:spAutoFit/>
              </a:bodyPr>
              <a:lstStyle/>
              <a:p>
                <a:r>
                  <a:rPr lang="en-US" sz="3300" b="1" dirty="0" smtClean="0">
                    <a:latin typeface=".VnArial" panose="020B7200000000000000" pitchFamily="34" charset="0"/>
                    <a:ea typeface="Tahoma" panose="020B0604030504040204" pitchFamily="34" charset="0"/>
                    <a:cs typeface="Tahoma" panose="020B0604030504040204" pitchFamily="34" charset="0"/>
                  </a:rPr>
                  <a:t>1</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20" name="TextBox 19"/>
            <p:cNvSpPr txBox="1"/>
            <p:nvPr/>
          </p:nvSpPr>
          <p:spPr>
            <a:xfrm>
              <a:off x="804205" y="412210"/>
              <a:ext cx="2185012"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NhËn</a:t>
              </a:r>
              <a:r>
                <a:rPr lang="en-US" sz="3100" b="1" dirty="0" smtClean="0">
                  <a:solidFill>
                    <a:schemeClr val="bg1"/>
                  </a:solidFill>
                  <a:latin typeface=".VnArial" panose="020B7200000000000000" pitchFamily="34" charset="0"/>
                  <a:ea typeface="Tahoma" panose="020B0604030504040204" pitchFamily="34" charset="0"/>
                  <a:cs typeface="Tahoma" panose="020B0604030504040204" pitchFamily="34" charset="0"/>
                </a:rPr>
                <a:t> </a:t>
              </a:r>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biÕt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21" name="TextBox 20"/>
          <p:cNvSpPr txBox="1"/>
          <p:nvPr/>
        </p:nvSpPr>
        <p:spPr>
          <a:xfrm>
            <a:off x="391885" y="5562891"/>
            <a:ext cx="8530046" cy="569387"/>
          </a:xfrm>
          <a:prstGeom prst="rect">
            <a:avLst/>
          </a:prstGeom>
          <a:noFill/>
        </p:spPr>
        <p:txBody>
          <a:bodyPr wrap="square" rtlCol="0">
            <a:spAutoFit/>
          </a:bodyPr>
          <a:lstStyle/>
          <a:p>
            <a:r>
              <a:rPr lang="en-US" sz="3100" b="1" dirty="0" smtClean="0">
                <a:latin typeface="Tahoma" panose="020B0604030504040204" pitchFamily="34" charset="0"/>
                <a:ea typeface="Tahoma" panose="020B0604030504040204" pitchFamily="34" charset="0"/>
                <a:cs typeface="Tahoma" panose="020B0604030504040204" pitchFamily="34" charset="0"/>
              </a:rPr>
              <a:t>Nh</a:t>
            </a:r>
            <a:r>
              <a:rPr lang="en-US" sz="31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­ưng</a:t>
            </a:r>
            <a:r>
              <a:rPr lang="en-US" sz="3100" b="1" dirty="0" smtClean="0">
                <a:latin typeface=".VnAvant" panose="020B7200000000000000" pitchFamily="34" charset="0"/>
                <a:ea typeface="Tahoma" panose="020B0604030504040204" pitchFamily="34" charset="0"/>
                <a:cs typeface="Tahoma" panose="020B0604030504040204" pitchFamily="34" charset="0"/>
              </a:rPr>
              <a:t> </a:t>
            </a:r>
            <a:r>
              <a:rPr lang="en-US" sz="3100" b="1" dirty="0" err="1" smtClean="0">
                <a:solidFill>
                  <a:srgbClr val="FF0000"/>
                </a:solidFill>
                <a:latin typeface=".VnAvant" panose="020B7200000000000000" pitchFamily="34" charset="0"/>
                <a:ea typeface="Tahoma" panose="020B0604030504040204" pitchFamily="34" charset="0"/>
                <a:cs typeface="Tahoma" panose="020B0604030504040204" pitchFamily="34" charset="0"/>
              </a:rPr>
              <a:t>b«ng</a:t>
            </a:r>
            <a:r>
              <a:rPr lang="en-US" sz="3100" b="1" dirty="0" smtClean="0">
                <a:latin typeface=".VnAvant" panose="020B7200000000000000" pitchFamily="34" charset="0"/>
                <a:ea typeface="Tahoma" panose="020B0604030504040204" pitchFamily="34" charset="0"/>
                <a:cs typeface="Tahoma" panose="020B0604030504040204" pitchFamily="34" charset="0"/>
              </a:rPr>
              <a:t> hoa </a:t>
            </a:r>
            <a:r>
              <a:rPr lang="en-US" sz="3100" b="1" dirty="0" err="1" smtClean="0">
                <a:latin typeface=".VnAvant" panose="020B7200000000000000" pitchFamily="34" charset="0"/>
                <a:ea typeface="Tahoma" panose="020B0604030504040204" pitchFamily="34" charset="0"/>
                <a:cs typeface="Tahoma" panose="020B0604030504040204" pitchFamily="34" charset="0"/>
              </a:rPr>
              <a:t>h</a:t>
            </a:r>
            <a:r>
              <a:rPr lang="en-US" sz="3100" b="1" dirty="0" err="1" smtClean="0">
                <a:solidFill>
                  <a:srgbClr val="FF0000"/>
                </a:solidFill>
                <a:latin typeface=".VnAvant" panose="020B7200000000000000" pitchFamily="34" charset="0"/>
                <a:ea typeface="Tahoma" panose="020B0604030504040204" pitchFamily="34" charset="0"/>
                <a:cs typeface="Tahoma" panose="020B0604030504040204" pitchFamily="34" charset="0"/>
              </a:rPr>
              <a:t>«ng</a:t>
            </a:r>
            <a:r>
              <a:rPr lang="en-US" sz="3100" b="1" dirty="0" smtClean="0">
                <a:latin typeface=".VnAvant" panose="020B7200000000000000" pitchFamily="34" charset="0"/>
                <a:ea typeface="Tahoma" panose="020B0604030504040204" pitchFamily="34" charset="0"/>
                <a:cs typeface="Tahoma" panose="020B0604030504040204" pitchFamily="34" charset="0"/>
              </a:rPr>
              <a:t> r</a:t>
            </a:r>
            <a:r>
              <a:rPr lang="en-US" sz="3100" b="1" dirty="0" smtClean="0">
                <a:solidFill>
                  <a:srgbClr val="FF0000"/>
                </a:solidFill>
                <a:latin typeface=".VnAvant" panose="020B7200000000000000" pitchFamily="34" charset="0"/>
                <a:ea typeface="Tahoma" panose="020B0604030504040204" pitchFamily="34" charset="0"/>
                <a:cs typeface="Tahoma" panose="020B0604030504040204" pitchFamily="34" charset="0"/>
              </a:rPr>
              <a:t>ung</a:t>
            </a:r>
            <a:r>
              <a:rPr lang="en-US" sz="3100" b="1" dirty="0" smtClean="0">
                <a:latin typeface=".VnAvant" panose="020B7200000000000000" pitchFamily="34" charset="0"/>
                <a:ea typeface="Tahoma" panose="020B0604030504040204" pitchFamily="34" charset="0"/>
                <a:cs typeface="Tahoma" panose="020B0604030504040204" pitchFamily="34" charset="0"/>
              </a:rPr>
              <a:t> rinh tr</a:t>
            </a:r>
            <a:r>
              <a:rPr lang="en-US" sz="3100" b="1" dirty="0" smtClean="0">
                <a:solidFill>
                  <a:srgbClr val="FF0000"/>
                </a:solidFill>
                <a:latin typeface=".VnAvant" panose="020B7200000000000000" pitchFamily="34" charset="0"/>
                <a:ea typeface="Tahoma" panose="020B0604030504040204" pitchFamily="34" charset="0"/>
                <a:cs typeface="Tahoma" panose="020B0604030504040204" pitchFamily="34" charset="0"/>
              </a:rPr>
              <a:t>ong</a:t>
            </a:r>
            <a:r>
              <a:rPr lang="en-US" sz="3100" b="1" dirty="0" smtClean="0">
                <a:latin typeface=".VnAvant" panose="020B7200000000000000" pitchFamily="34" charset="0"/>
                <a:ea typeface="Tahoma" panose="020B0604030504040204" pitchFamily="34" charset="0"/>
                <a:cs typeface="Tahoma" panose="020B0604030504040204" pitchFamily="34" charset="0"/>
              </a:rPr>
              <a:t> giã.</a:t>
            </a:r>
            <a:endParaRPr lang="en-US" sz="3100" b="1" dirty="0">
              <a:latin typeface=".VnAvant" panose="020B7200000000000000" pitchFamily="34" charset="0"/>
              <a:ea typeface="Tahoma" panose="020B0604030504040204" pitchFamily="34" charset="0"/>
              <a:cs typeface="Tahoma" panose="020B0604030504040204" pitchFamily="34" charset="0"/>
            </a:endParaRPr>
          </a:p>
        </p:txBody>
      </p:sp>
      <p:sp>
        <p:nvSpPr>
          <p:cNvPr id="24" name="TextBox 23"/>
          <p:cNvSpPr txBox="1"/>
          <p:nvPr/>
        </p:nvSpPr>
        <p:spPr>
          <a:xfrm>
            <a:off x="971063" y="5345394"/>
            <a:ext cx="451337" cy="538609"/>
          </a:xfrm>
          <a:prstGeom prst="rect">
            <a:avLst/>
          </a:prstGeom>
          <a:noFill/>
        </p:spPr>
        <p:txBody>
          <a:bodyPr wrap="square" rtlCol="0">
            <a:spAutoFit/>
          </a:bodyPr>
          <a:lstStyle/>
          <a:p>
            <a:r>
              <a:rPr lang="en-US" sz="2900" b="1" dirty="0" smtClean="0">
                <a:latin typeface=".VnArial" panose="020B7200000000000000" pitchFamily="34" charset="0"/>
                <a:ea typeface="Tahoma" panose="020B0604030504040204" pitchFamily="34" charset="0"/>
                <a:cs typeface="Tahoma" panose="020B0604030504040204" pitchFamily="34" charset="0"/>
              </a:rPr>
              <a:t>~</a:t>
            </a:r>
            <a:endParaRPr lang="en-US" sz="2900" b="1" dirty="0">
              <a:latin typeface=".VnArial" panose="020B7200000000000000" pitchFamily="34" charset="0"/>
              <a:ea typeface="Tahoma" panose="020B0604030504040204" pitchFamily="34" charset="0"/>
              <a:cs typeface="Tahoma" panose="020B0604030504040204" pitchFamily="34" charset="0"/>
            </a:endParaRPr>
          </a:p>
        </p:txBody>
      </p:sp>
      <p:sp>
        <p:nvSpPr>
          <p:cNvPr id="25" name="TextBox 24"/>
          <p:cNvSpPr txBox="1"/>
          <p:nvPr/>
        </p:nvSpPr>
        <p:spPr>
          <a:xfrm>
            <a:off x="4205571" y="5467312"/>
            <a:ext cx="451337" cy="569387"/>
          </a:xfrm>
          <a:prstGeom prst="rect">
            <a:avLst/>
          </a:prstGeom>
          <a:noFill/>
        </p:spPr>
        <p:txBody>
          <a:bodyPr wrap="square" rtlCol="0">
            <a:spAutoFit/>
          </a:bodyPr>
          <a:lstStyle/>
          <a:p>
            <a:r>
              <a:rPr lang="en-US" sz="3100" b="1" dirty="0">
                <a:latin typeface=".VnArial" panose="020B7200000000000000"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12235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9007" y="319875"/>
            <a:ext cx="1683293" cy="692318"/>
            <a:chOff x="209007" y="372126"/>
            <a:chExt cx="1683293" cy="692318"/>
          </a:xfrm>
        </p:grpSpPr>
        <p:grpSp>
          <p:nvGrpSpPr>
            <p:cNvPr id="6" name="Group 5"/>
            <p:cNvGrpSpPr/>
            <p:nvPr/>
          </p:nvGrpSpPr>
          <p:grpSpPr>
            <a:xfrm>
              <a:off x="209007" y="372126"/>
              <a:ext cx="1683293" cy="692318"/>
              <a:chOff x="324398" y="319875"/>
              <a:chExt cx="1683293" cy="692318"/>
            </a:xfrm>
          </p:grpSpPr>
          <p:grpSp>
            <p:nvGrpSpPr>
              <p:cNvPr id="8" name="Group 7"/>
              <p:cNvGrpSpPr/>
              <p:nvPr/>
            </p:nvGrpSpPr>
            <p:grpSpPr>
              <a:xfrm>
                <a:off x="324398" y="319875"/>
                <a:ext cx="1683293" cy="692318"/>
                <a:chOff x="324398" y="319875"/>
                <a:chExt cx="1683293" cy="692318"/>
              </a:xfrm>
            </p:grpSpPr>
            <p:grpSp>
              <p:nvGrpSpPr>
                <p:cNvPr id="10" name="Group 9"/>
                <p:cNvGrpSpPr/>
                <p:nvPr/>
              </p:nvGrpSpPr>
              <p:grpSpPr>
                <a:xfrm>
                  <a:off x="742410" y="319875"/>
                  <a:ext cx="1265281" cy="692318"/>
                  <a:chOff x="938353" y="448387"/>
                  <a:chExt cx="1265281" cy="692318"/>
                </a:xfrm>
              </p:grpSpPr>
              <p:sp>
                <p:nvSpPr>
                  <p:cNvPr id="12" name="Rounded Rectangle 1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38353" y="474500"/>
                    <a:ext cx="1265281"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7" name="TextBox 6"/>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23" name="TextBox 22"/>
          <p:cNvSpPr txBox="1"/>
          <p:nvPr/>
        </p:nvSpPr>
        <p:spPr>
          <a:xfrm>
            <a:off x="1978045" y="1308981"/>
            <a:ext cx="1573306" cy="692497"/>
          </a:xfrm>
          <a:prstGeom prst="rect">
            <a:avLst/>
          </a:prstGeom>
          <a:noFill/>
        </p:spPr>
        <p:txBody>
          <a:bodyPr wrap="square" rtlCol="0">
            <a:spAutoFit/>
          </a:bodyPr>
          <a:lstStyle/>
          <a:p>
            <a:r>
              <a:rPr lang="en-US" sz="3900" dirty="0" smtClean="0">
                <a:solidFill>
                  <a:srgbClr val="FF0000"/>
                </a:solidFill>
                <a:latin typeface="Arial" panose="020B0604020202020204" pitchFamily="34" charset="0"/>
                <a:cs typeface="Arial" panose="020B0604020202020204" pitchFamily="34" charset="0"/>
              </a:rPr>
              <a:t>ong</a:t>
            </a:r>
            <a:endParaRPr lang="en-US" sz="3900"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3446121" y="1307616"/>
            <a:ext cx="1573306" cy="692497"/>
          </a:xfrm>
          <a:prstGeom prst="rect">
            <a:avLst/>
          </a:prstGeom>
          <a:noFill/>
        </p:spPr>
        <p:txBody>
          <a:bodyPr wrap="square" rtlCol="0">
            <a:spAutoFit/>
          </a:bodyPr>
          <a:lstStyle/>
          <a:p>
            <a:r>
              <a:rPr lang="en-US" sz="3900" dirty="0" smtClean="0">
                <a:solidFill>
                  <a:srgbClr val="FF0000"/>
                </a:solidFill>
                <a:latin typeface="Arial" panose="020B0604020202020204" pitchFamily="34" charset="0"/>
                <a:cs typeface="Arial" panose="020B0604020202020204" pitchFamily="34" charset="0"/>
              </a:rPr>
              <a:t>ông</a:t>
            </a:r>
            <a:endParaRPr lang="en-US" sz="3900" dirty="0">
              <a:solidFill>
                <a:srgbClr val="FF0000"/>
              </a:solidFill>
              <a:latin typeface="Arial" panose="020B0604020202020204" pitchFamily="34" charset="0"/>
              <a:cs typeface="Arial" panose="020B0604020202020204" pitchFamily="34" charset="0"/>
            </a:endParaRPr>
          </a:p>
        </p:txBody>
      </p:sp>
      <p:grpSp>
        <p:nvGrpSpPr>
          <p:cNvPr id="25" name="Group 24"/>
          <p:cNvGrpSpPr/>
          <p:nvPr/>
        </p:nvGrpSpPr>
        <p:grpSpPr>
          <a:xfrm>
            <a:off x="3329396" y="2112439"/>
            <a:ext cx="3019119" cy="1712561"/>
            <a:chOff x="2793157" y="1949775"/>
            <a:chExt cx="3019119" cy="1712561"/>
          </a:xfrm>
          <a:solidFill>
            <a:schemeClr val="accent1">
              <a:lumMod val="20000"/>
              <a:lumOff val="80000"/>
            </a:schemeClr>
          </a:solidFill>
        </p:grpSpPr>
        <p:sp>
          <p:nvSpPr>
            <p:cNvPr id="26" name="Rectangle 25"/>
            <p:cNvSpPr/>
            <p:nvPr/>
          </p:nvSpPr>
          <p:spPr>
            <a:xfrm>
              <a:off x="2793157" y="1954190"/>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337853" y="1949775"/>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793157" y="2834137"/>
              <a:ext cx="3019119"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3703706" y="2163727"/>
            <a:ext cx="1573306" cy="692497"/>
          </a:xfrm>
          <a:prstGeom prst="rect">
            <a:avLst/>
          </a:prstGeom>
          <a:noFill/>
        </p:spPr>
        <p:txBody>
          <a:bodyPr wrap="square" rtlCol="0">
            <a:spAutoFit/>
          </a:bodyPr>
          <a:lstStyle/>
          <a:p>
            <a:r>
              <a:rPr lang="en-US" sz="3900" dirty="0" err="1" smtClean="0">
                <a:latin typeface="Arial" panose="020B0604020202020204" pitchFamily="34" charset="0"/>
                <a:cs typeface="Arial" panose="020B0604020202020204" pitchFamily="34" charset="0"/>
              </a:rPr>
              <a:t>tr</a:t>
            </a:r>
            <a:endParaRPr lang="en-US" sz="3900" dirty="0">
              <a:latin typeface="Arial" panose="020B0604020202020204" pitchFamily="34" charset="0"/>
              <a:cs typeface="Arial" panose="020B0604020202020204" pitchFamily="34" charset="0"/>
            </a:endParaRPr>
          </a:p>
        </p:txBody>
      </p:sp>
      <p:sp>
        <p:nvSpPr>
          <p:cNvPr id="30" name="TextBox 29"/>
          <p:cNvSpPr txBox="1"/>
          <p:nvPr/>
        </p:nvSpPr>
        <p:spPr>
          <a:xfrm>
            <a:off x="5068593" y="2205934"/>
            <a:ext cx="1573306" cy="692497"/>
          </a:xfrm>
          <a:prstGeom prst="rect">
            <a:avLst/>
          </a:prstGeom>
          <a:noFill/>
        </p:spPr>
        <p:txBody>
          <a:bodyPr wrap="square" rtlCol="0">
            <a:spAutoFit/>
          </a:bodyPr>
          <a:lstStyle/>
          <a:p>
            <a:r>
              <a:rPr lang="en-US" sz="3900" dirty="0" smtClean="0">
                <a:solidFill>
                  <a:srgbClr val="FF0000"/>
                </a:solidFill>
                <a:latin typeface="Arial" panose="020B0604020202020204" pitchFamily="34" charset="0"/>
                <a:cs typeface="Arial" panose="020B0604020202020204" pitchFamily="34" charset="0"/>
              </a:rPr>
              <a:t>ong</a:t>
            </a:r>
            <a:endParaRPr lang="en-US" sz="3900" dirty="0">
              <a:solidFill>
                <a:srgbClr val="FF0000"/>
              </a:solidFill>
              <a:latin typeface="Arial" panose="020B0604020202020204" pitchFamily="34" charset="0"/>
              <a:cs typeface="Arial" panose="020B0604020202020204" pitchFamily="34" charset="0"/>
            </a:endParaRPr>
          </a:p>
        </p:txBody>
      </p:sp>
      <p:sp>
        <p:nvSpPr>
          <p:cNvPr id="31" name="TextBox 30"/>
          <p:cNvSpPr txBox="1"/>
          <p:nvPr/>
        </p:nvSpPr>
        <p:spPr>
          <a:xfrm>
            <a:off x="4257258" y="2991142"/>
            <a:ext cx="565811" cy="692497"/>
          </a:xfrm>
          <a:prstGeom prst="rect">
            <a:avLst/>
          </a:prstGeom>
          <a:noFill/>
        </p:spPr>
        <p:txBody>
          <a:bodyPr wrap="square" rtlCol="0">
            <a:spAutoFit/>
          </a:bodyPr>
          <a:lstStyle/>
          <a:p>
            <a:r>
              <a:rPr lang="en-US" sz="3900" dirty="0" err="1" smtClean="0">
                <a:latin typeface="Arial" panose="020B0604020202020204" pitchFamily="34" charset="0"/>
                <a:cs typeface="Arial" panose="020B0604020202020204" pitchFamily="34" charset="0"/>
              </a:rPr>
              <a:t>tr</a:t>
            </a:r>
            <a:endParaRPr lang="en-US" sz="3900" dirty="0">
              <a:latin typeface="Arial" panose="020B0604020202020204" pitchFamily="34" charset="0"/>
              <a:cs typeface="Arial" panose="020B0604020202020204" pitchFamily="34" charset="0"/>
            </a:endParaRPr>
          </a:p>
        </p:txBody>
      </p:sp>
      <p:sp>
        <p:nvSpPr>
          <p:cNvPr id="32" name="TextBox 31"/>
          <p:cNvSpPr txBox="1"/>
          <p:nvPr/>
        </p:nvSpPr>
        <p:spPr>
          <a:xfrm>
            <a:off x="4600998" y="3012412"/>
            <a:ext cx="1573306" cy="692497"/>
          </a:xfrm>
          <a:prstGeom prst="rect">
            <a:avLst/>
          </a:prstGeom>
          <a:noFill/>
        </p:spPr>
        <p:txBody>
          <a:bodyPr wrap="square" rtlCol="0">
            <a:spAutoFit/>
          </a:bodyPr>
          <a:lstStyle/>
          <a:p>
            <a:r>
              <a:rPr lang="en-US" sz="3900" dirty="0" smtClean="0">
                <a:solidFill>
                  <a:srgbClr val="FF0000"/>
                </a:solidFill>
                <a:latin typeface="Arial" panose="020B0604020202020204" pitchFamily="34" charset="0"/>
                <a:cs typeface="Arial" panose="020B0604020202020204" pitchFamily="34" charset="0"/>
              </a:rPr>
              <a:t>ong</a:t>
            </a:r>
            <a:endParaRPr lang="en-US" sz="3900" dirty="0">
              <a:solidFill>
                <a:srgbClr val="FF0000"/>
              </a:solidFill>
              <a:latin typeface="Arial" panose="020B0604020202020204" pitchFamily="34" charset="0"/>
              <a:cs typeface="Arial" panose="020B0604020202020204" pitchFamily="34" charset="0"/>
            </a:endParaRPr>
          </a:p>
        </p:txBody>
      </p:sp>
      <p:sp>
        <p:nvSpPr>
          <p:cNvPr id="33" name="TextBox 32"/>
          <p:cNvSpPr txBox="1"/>
          <p:nvPr/>
        </p:nvSpPr>
        <p:spPr>
          <a:xfrm>
            <a:off x="712764" y="3940376"/>
            <a:ext cx="1573306" cy="677108"/>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dõng</a:t>
            </a:r>
            <a:endParaRPr lang="en-US" sz="3800" dirty="0">
              <a:latin typeface="Arial" panose="020B0604020202020204" pitchFamily="34" charset="0"/>
              <a:cs typeface="Arial" panose="020B0604020202020204" pitchFamily="34" charset="0"/>
            </a:endParaRPr>
          </a:p>
        </p:txBody>
      </p:sp>
      <p:sp>
        <p:nvSpPr>
          <p:cNvPr id="34" name="TextBox 33"/>
          <p:cNvSpPr txBox="1"/>
          <p:nvPr/>
        </p:nvSpPr>
        <p:spPr>
          <a:xfrm>
            <a:off x="3230513" y="3940376"/>
            <a:ext cx="1573306" cy="677108"/>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võng</a:t>
            </a:r>
            <a:endParaRPr lang="en-US" sz="3800" dirty="0">
              <a:latin typeface="Arial" panose="020B0604020202020204" pitchFamily="34" charset="0"/>
              <a:cs typeface="Arial" panose="020B0604020202020204" pitchFamily="34" charset="0"/>
            </a:endParaRPr>
          </a:p>
        </p:txBody>
      </p:sp>
      <p:sp>
        <p:nvSpPr>
          <p:cNvPr id="35" name="TextBox 34"/>
          <p:cNvSpPr txBox="1"/>
          <p:nvPr/>
        </p:nvSpPr>
        <p:spPr>
          <a:xfrm>
            <a:off x="5439903" y="3940376"/>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b</a:t>
            </a:r>
            <a:r>
              <a:rPr lang="en-US" sz="3800" dirty="0" smtClean="0">
                <a:latin typeface="Arial" panose="020B0604020202020204" pitchFamily="34" charset="0"/>
                <a:cs typeface="Arial" panose="020B0604020202020204" pitchFamily="34" charset="0"/>
              </a:rPr>
              <a:t>ổng</a:t>
            </a:r>
            <a:endParaRPr lang="en-US" sz="3800" dirty="0">
              <a:latin typeface="Arial" panose="020B0604020202020204" pitchFamily="34" charset="0"/>
              <a:cs typeface="Arial" panose="020B0604020202020204" pitchFamily="34" charset="0"/>
            </a:endParaRPr>
          </a:p>
        </p:txBody>
      </p:sp>
      <p:sp>
        <p:nvSpPr>
          <p:cNvPr id="36" name="TextBox 35"/>
          <p:cNvSpPr txBox="1"/>
          <p:nvPr/>
        </p:nvSpPr>
        <p:spPr>
          <a:xfrm>
            <a:off x="7305153" y="3940376"/>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c</a:t>
            </a:r>
            <a:r>
              <a:rPr lang="en-US" sz="3800" dirty="0" smtClean="0">
                <a:latin typeface="Arial" panose="020B0604020202020204" pitchFamily="34" charset="0"/>
                <a:cs typeface="Arial" panose="020B0604020202020204" pitchFamily="34" charset="0"/>
              </a:rPr>
              <a:t>ộng</a:t>
            </a:r>
            <a:endParaRPr lang="en-US" sz="3800" dirty="0">
              <a:latin typeface="Arial" panose="020B0604020202020204" pitchFamily="34" charset="0"/>
              <a:cs typeface="Arial" panose="020B0604020202020204" pitchFamily="34" charset="0"/>
            </a:endParaRPr>
          </a:p>
        </p:txBody>
      </p:sp>
      <p:sp>
        <p:nvSpPr>
          <p:cNvPr id="37" name="TextBox 36"/>
          <p:cNvSpPr txBox="1"/>
          <p:nvPr/>
        </p:nvSpPr>
        <p:spPr>
          <a:xfrm>
            <a:off x="744584" y="4652415"/>
            <a:ext cx="1573306" cy="677108"/>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thúng</a:t>
            </a:r>
            <a:endParaRPr lang="en-US" sz="3800" dirty="0">
              <a:latin typeface="Arial" panose="020B0604020202020204" pitchFamily="34" charset="0"/>
              <a:cs typeface="Arial" panose="020B0604020202020204" pitchFamily="34" charset="0"/>
            </a:endParaRPr>
          </a:p>
        </p:txBody>
      </p:sp>
      <p:sp>
        <p:nvSpPr>
          <p:cNvPr id="38" name="TextBox 37"/>
          <p:cNvSpPr txBox="1"/>
          <p:nvPr/>
        </p:nvSpPr>
        <p:spPr>
          <a:xfrm>
            <a:off x="3262333" y="4652415"/>
            <a:ext cx="1573306" cy="677108"/>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vũng</a:t>
            </a:r>
            <a:endParaRPr lang="en-US" sz="3800" dirty="0">
              <a:latin typeface="Arial" panose="020B0604020202020204" pitchFamily="34" charset="0"/>
              <a:cs typeface="Arial" panose="020B0604020202020204" pitchFamily="34" charset="0"/>
            </a:endParaRPr>
          </a:p>
        </p:txBody>
      </p:sp>
      <p:sp>
        <p:nvSpPr>
          <p:cNvPr id="39" name="TextBox 38"/>
          <p:cNvSpPr txBox="1"/>
          <p:nvPr/>
        </p:nvSpPr>
        <p:spPr>
          <a:xfrm>
            <a:off x="5471723" y="4652415"/>
            <a:ext cx="1573306" cy="677108"/>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đựng</a:t>
            </a:r>
            <a:endParaRPr lang="en-US" sz="3800" dirty="0">
              <a:latin typeface="Arial" panose="020B0604020202020204" pitchFamily="34" charset="0"/>
              <a:cs typeface="Arial" panose="020B0604020202020204" pitchFamily="34" charset="0"/>
            </a:endParaRPr>
          </a:p>
        </p:txBody>
      </p:sp>
      <p:sp>
        <p:nvSpPr>
          <p:cNvPr id="40" name="TextBox 39"/>
          <p:cNvSpPr txBox="1"/>
          <p:nvPr/>
        </p:nvSpPr>
        <p:spPr>
          <a:xfrm>
            <a:off x="7305153" y="4652415"/>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h</a:t>
            </a:r>
            <a:r>
              <a:rPr lang="en-US" sz="3800" dirty="0" smtClean="0">
                <a:latin typeface="Arial" panose="020B0604020202020204" pitchFamily="34" charset="0"/>
                <a:cs typeface="Arial" panose="020B0604020202020204" pitchFamily="34" charset="0"/>
              </a:rPr>
              <a:t>ửng</a:t>
            </a:r>
            <a:endParaRPr lang="en-US" sz="3800" dirty="0">
              <a:latin typeface="Arial" panose="020B0604020202020204" pitchFamily="34" charset="0"/>
              <a:cs typeface="Arial" panose="020B0604020202020204" pitchFamily="34" charset="0"/>
            </a:endParaRPr>
          </a:p>
        </p:txBody>
      </p:sp>
      <p:sp>
        <p:nvSpPr>
          <p:cNvPr id="41" name="TextBox 40"/>
          <p:cNvSpPr txBox="1"/>
          <p:nvPr/>
        </p:nvSpPr>
        <p:spPr>
          <a:xfrm>
            <a:off x="4970048" y="1317037"/>
            <a:ext cx="1573306" cy="692497"/>
          </a:xfrm>
          <a:prstGeom prst="rect">
            <a:avLst/>
          </a:prstGeom>
          <a:noFill/>
        </p:spPr>
        <p:txBody>
          <a:bodyPr wrap="square" rtlCol="0">
            <a:spAutoFit/>
          </a:bodyPr>
          <a:lstStyle/>
          <a:p>
            <a:r>
              <a:rPr lang="en-US" sz="3900" dirty="0" smtClean="0">
                <a:solidFill>
                  <a:srgbClr val="FF0000"/>
                </a:solidFill>
                <a:latin typeface="Arial" panose="020B0604020202020204" pitchFamily="34" charset="0"/>
                <a:cs typeface="Arial" panose="020B0604020202020204" pitchFamily="34" charset="0"/>
              </a:rPr>
              <a:t>ung</a:t>
            </a:r>
            <a:endParaRPr lang="en-US" sz="3900" dirty="0">
              <a:solidFill>
                <a:srgbClr val="FF0000"/>
              </a:solidFill>
              <a:latin typeface="Arial" panose="020B0604020202020204" pitchFamily="34" charset="0"/>
              <a:cs typeface="Arial" panose="020B0604020202020204" pitchFamily="34" charset="0"/>
            </a:endParaRPr>
          </a:p>
        </p:txBody>
      </p:sp>
      <p:sp>
        <p:nvSpPr>
          <p:cNvPr id="42" name="TextBox 41"/>
          <p:cNvSpPr txBox="1"/>
          <p:nvPr/>
        </p:nvSpPr>
        <p:spPr>
          <a:xfrm>
            <a:off x="6438124" y="1315672"/>
            <a:ext cx="1573306" cy="692497"/>
          </a:xfrm>
          <a:prstGeom prst="rect">
            <a:avLst/>
          </a:prstGeom>
          <a:noFill/>
        </p:spPr>
        <p:txBody>
          <a:bodyPr wrap="square" rtlCol="0">
            <a:spAutoFit/>
          </a:bodyPr>
          <a:lstStyle/>
          <a:p>
            <a:r>
              <a:rPr lang="en-US" sz="3900" dirty="0" smtClean="0">
                <a:solidFill>
                  <a:srgbClr val="FF0000"/>
                </a:solidFill>
                <a:latin typeface="Arial" panose="020B0604020202020204" pitchFamily="34" charset="0"/>
                <a:cs typeface="Arial" panose="020B0604020202020204" pitchFamily="34" charset="0"/>
              </a:rPr>
              <a:t>ưng</a:t>
            </a:r>
            <a:endParaRPr lang="en-US" sz="3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71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500"/>
                                        <p:tgtEl>
                                          <p:spTgt spid="3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500"/>
                                        <p:tgtEl>
                                          <p:spTgt spid="3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xEl>
                                              <p:pRg st="0" end="0"/>
                                            </p:txEl>
                                          </p:spTgt>
                                        </p:tgtEl>
                                        <p:attrNameLst>
                                          <p:attrName>style.visibility</p:attrName>
                                        </p:attrNameLst>
                                      </p:cBhvr>
                                      <p:to>
                                        <p:strVal val="visible"/>
                                      </p:to>
                                    </p:set>
                                    <p:animEffect transition="in" filter="fade">
                                      <p:cBhvr>
                                        <p:cTn id="47" dur="500"/>
                                        <p:tgtEl>
                                          <p:spTgt spid="3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fade">
                                      <p:cBhvr>
                                        <p:cTn id="52" dur="500"/>
                                        <p:tgtEl>
                                          <p:spTgt spid="3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8">
                                            <p:txEl>
                                              <p:pRg st="0" end="0"/>
                                            </p:txEl>
                                          </p:spTgt>
                                        </p:tgtEl>
                                        <p:attrNameLst>
                                          <p:attrName>style.visibility</p:attrName>
                                        </p:attrNameLst>
                                      </p:cBhvr>
                                      <p:to>
                                        <p:strVal val="visible"/>
                                      </p:to>
                                    </p:set>
                                    <p:animEffect transition="in" filter="fade">
                                      <p:cBhvr>
                                        <p:cTn id="57" dur="500"/>
                                        <p:tgtEl>
                                          <p:spTgt spid="3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9">
                                            <p:txEl>
                                              <p:pRg st="0" end="0"/>
                                            </p:txEl>
                                          </p:spTgt>
                                        </p:tgtEl>
                                        <p:attrNameLst>
                                          <p:attrName>style.visibility</p:attrName>
                                        </p:attrNameLst>
                                      </p:cBhvr>
                                      <p:to>
                                        <p:strVal val="visible"/>
                                      </p:to>
                                    </p:set>
                                    <p:animEffect transition="in" filter="fade">
                                      <p:cBhvr>
                                        <p:cTn id="62" dur="500"/>
                                        <p:tgtEl>
                                          <p:spTgt spid="3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0">
                                            <p:txEl>
                                              <p:pRg st="0" end="0"/>
                                            </p:txEl>
                                          </p:spTgt>
                                        </p:tgtEl>
                                        <p:attrNameLst>
                                          <p:attrName>style.visibility</p:attrName>
                                        </p:attrNameLst>
                                      </p:cBhvr>
                                      <p:to>
                                        <p:strVal val="visible"/>
                                      </p:to>
                                    </p:set>
                                    <p:animEffect transition="in" filter="fade">
                                      <p:cBhvr>
                                        <p:cTn id="6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2690" y="3093457"/>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c</a:t>
            </a:r>
            <a:r>
              <a:rPr lang="en-US" sz="3100" dirty="0" smtClean="0">
                <a:latin typeface="Arial" panose="020B0604020202020204" pitchFamily="34" charset="0"/>
                <a:cs typeface="Arial" panose="020B0604020202020204" pitchFamily="34" charset="0"/>
              </a:rPr>
              <a:t>hong chóng</a:t>
            </a:r>
            <a:endParaRPr lang="en-US" sz="3100" dirty="0">
              <a:latin typeface="Arial" panose="020B0604020202020204" pitchFamily="34" charset="0"/>
              <a:cs typeface="Arial" panose="020B0604020202020204" pitchFamily="34" charset="0"/>
            </a:endParaRPr>
          </a:p>
        </p:txBody>
      </p:sp>
      <p:sp>
        <p:nvSpPr>
          <p:cNvPr id="14" name="TextBox 13"/>
          <p:cNvSpPr txBox="1"/>
          <p:nvPr/>
        </p:nvSpPr>
        <p:spPr>
          <a:xfrm>
            <a:off x="5857310" y="3093457"/>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b</a:t>
            </a:r>
            <a:r>
              <a:rPr lang="en-US" sz="3100" dirty="0" smtClean="0">
                <a:latin typeface="Arial" panose="020B0604020202020204" pitchFamily="34" charset="0"/>
                <a:cs typeface="Arial" panose="020B0604020202020204" pitchFamily="34" charset="0"/>
              </a:rPr>
              <a:t>ông súng</a:t>
            </a:r>
            <a:endParaRPr lang="en-US" sz="3100" dirty="0">
              <a:latin typeface="Arial" panose="020B0604020202020204" pitchFamily="34" charset="0"/>
              <a:cs typeface="Arial" panose="020B0604020202020204" pitchFamily="34" charset="0"/>
            </a:endParaRPr>
          </a:p>
        </p:txBody>
      </p:sp>
      <p:sp>
        <p:nvSpPr>
          <p:cNvPr id="16" name="TextBox 15"/>
          <p:cNvSpPr txBox="1"/>
          <p:nvPr/>
        </p:nvSpPr>
        <p:spPr>
          <a:xfrm>
            <a:off x="3557750" y="6156427"/>
            <a:ext cx="2751609"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b</a:t>
            </a:r>
            <a:r>
              <a:rPr lang="en-US" sz="3100" dirty="0" smtClean="0">
                <a:latin typeface="Arial" panose="020B0604020202020204" pitchFamily="34" charset="0"/>
                <a:cs typeface="Arial" panose="020B0604020202020204" pitchFamily="34" charset="0"/>
              </a:rPr>
              <a:t>ánh chưng</a:t>
            </a:r>
            <a:endParaRPr lang="en-US" sz="3100" dirty="0">
              <a:latin typeface="Arial" panose="020B0604020202020204" pitchFamily="34" charset="0"/>
              <a:cs typeface="Arial" panose="020B0604020202020204" pitchFamily="34" charset="0"/>
            </a:endParaRPr>
          </a:p>
        </p:txBody>
      </p:sp>
      <p:grpSp>
        <p:nvGrpSpPr>
          <p:cNvPr id="21" name="Group 20"/>
          <p:cNvGrpSpPr/>
          <p:nvPr/>
        </p:nvGrpSpPr>
        <p:grpSpPr>
          <a:xfrm>
            <a:off x="62038" y="0"/>
            <a:ext cx="1683293" cy="692318"/>
            <a:chOff x="209007" y="372126"/>
            <a:chExt cx="1683293" cy="692318"/>
          </a:xfrm>
        </p:grpSpPr>
        <p:grpSp>
          <p:nvGrpSpPr>
            <p:cNvPr id="22" name="Group 21"/>
            <p:cNvGrpSpPr/>
            <p:nvPr/>
          </p:nvGrpSpPr>
          <p:grpSpPr>
            <a:xfrm>
              <a:off x="209007" y="372126"/>
              <a:ext cx="1683293" cy="692318"/>
              <a:chOff x="324398" y="319875"/>
              <a:chExt cx="1683293" cy="692318"/>
            </a:xfrm>
          </p:grpSpPr>
          <p:grpSp>
            <p:nvGrpSpPr>
              <p:cNvPr id="24" name="Group 23"/>
              <p:cNvGrpSpPr/>
              <p:nvPr/>
            </p:nvGrpSpPr>
            <p:grpSpPr>
              <a:xfrm>
                <a:off x="324398" y="319875"/>
                <a:ext cx="1683293" cy="692318"/>
                <a:chOff x="324398" y="319875"/>
                <a:chExt cx="1683293" cy="692318"/>
              </a:xfrm>
            </p:grpSpPr>
            <p:grpSp>
              <p:nvGrpSpPr>
                <p:cNvPr id="26" name="Group 25"/>
                <p:cNvGrpSpPr/>
                <p:nvPr/>
              </p:nvGrpSpPr>
              <p:grpSpPr>
                <a:xfrm>
                  <a:off x="742410" y="319875"/>
                  <a:ext cx="1265281" cy="692318"/>
                  <a:chOff x="938353" y="448387"/>
                  <a:chExt cx="1265281" cy="692318"/>
                </a:xfrm>
              </p:grpSpPr>
              <p:sp>
                <p:nvSpPr>
                  <p:cNvPr id="28" name="Rounded Rectangle 27"/>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938353" y="474500"/>
                    <a:ext cx="1265281"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Arial" panose="020B0604020202020204" pitchFamily="34" charset="0"/>
                  <a:ea typeface="Tahoma" panose="020B0604030504040204" pitchFamily="34" charset="0"/>
                  <a:cs typeface="Arial" panose="020B0604020202020204" pitchFamily="34" charset="0"/>
                </a:rPr>
                <a:t>Đọc</a:t>
              </a:r>
              <a:endPar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9056" y="840842"/>
            <a:ext cx="3393528" cy="2124348"/>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t="8021"/>
          <a:stretch/>
        </p:blipFill>
        <p:spPr>
          <a:xfrm>
            <a:off x="5373406" y="840842"/>
            <a:ext cx="3152186" cy="2179066"/>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5897" y="3736393"/>
            <a:ext cx="3030582" cy="2272936"/>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1231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9007" y="332938"/>
            <a:ext cx="1683293" cy="692318"/>
            <a:chOff x="209007" y="372126"/>
            <a:chExt cx="1683293" cy="692318"/>
          </a:xfrm>
        </p:grpSpPr>
        <p:grpSp>
          <p:nvGrpSpPr>
            <p:cNvPr id="6" name="Group 5"/>
            <p:cNvGrpSpPr/>
            <p:nvPr/>
          </p:nvGrpSpPr>
          <p:grpSpPr>
            <a:xfrm>
              <a:off x="209007" y="372126"/>
              <a:ext cx="1683293" cy="692318"/>
              <a:chOff x="324398" y="319875"/>
              <a:chExt cx="1683293" cy="692318"/>
            </a:xfrm>
          </p:grpSpPr>
          <p:grpSp>
            <p:nvGrpSpPr>
              <p:cNvPr id="8" name="Group 7"/>
              <p:cNvGrpSpPr/>
              <p:nvPr/>
            </p:nvGrpSpPr>
            <p:grpSpPr>
              <a:xfrm>
                <a:off x="324398" y="319875"/>
                <a:ext cx="1683293" cy="692318"/>
                <a:chOff x="324398" y="319875"/>
                <a:chExt cx="1683293" cy="692318"/>
              </a:xfrm>
            </p:grpSpPr>
            <p:grpSp>
              <p:nvGrpSpPr>
                <p:cNvPr id="10" name="Group 9"/>
                <p:cNvGrpSpPr/>
                <p:nvPr/>
              </p:nvGrpSpPr>
              <p:grpSpPr>
                <a:xfrm>
                  <a:off x="742410" y="319875"/>
                  <a:ext cx="1265281" cy="692318"/>
                  <a:chOff x="938353" y="448387"/>
                  <a:chExt cx="1265281" cy="692318"/>
                </a:xfrm>
              </p:grpSpPr>
              <p:sp>
                <p:nvSpPr>
                  <p:cNvPr id="12" name="Rounded Rectangle 1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38353" y="474500"/>
                    <a:ext cx="1265281"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3</a:t>
                </a:r>
              </a:p>
            </p:txBody>
          </p:sp>
        </p:grpSp>
        <p:sp>
          <p:nvSpPr>
            <p:cNvPr id="7" name="TextBox 6"/>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ViÕt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6418"/>
            <a:ext cx="9144000" cy="2443163"/>
          </a:xfrm>
          <a:prstGeom prst="rect">
            <a:avLst/>
          </a:prstGeom>
        </p:spPr>
      </p:pic>
    </p:spTree>
    <p:extLst>
      <p:ext uri="{BB962C8B-B14F-4D97-AF65-F5344CB8AC3E}">
        <p14:creationId xmlns:p14="http://schemas.microsoft.com/office/powerpoint/2010/main" val="1717419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5605" y="115545"/>
            <a:ext cx="1683293" cy="692318"/>
            <a:chOff x="209007" y="372126"/>
            <a:chExt cx="1683293" cy="692318"/>
          </a:xfrm>
        </p:grpSpPr>
        <p:grpSp>
          <p:nvGrpSpPr>
            <p:cNvPr id="3" name="Group 2"/>
            <p:cNvGrpSpPr/>
            <p:nvPr/>
          </p:nvGrpSpPr>
          <p:grpSpPr>
            <a:xfrm>
              <a:off x="209007" y="372126"/>
              <a:ext cx="1683293" cy="692318"/>
              <a:chOff x="324398" y="319875"/>
              <a:chExt cx="1683293" cy="692318"/>
            </a:xfrm>
          </p:grpSpPr>
          <p:grpSp>
            <p:nvGrpSpPr>
              <p:cNvPr id="5" name="Group 4"/>
              <p:cNvGrpSpPr/>
              <p:nvPr/>
            </p:nvGrpSpPr>
            <p:grpSpPr>
              <a:xfrm>
                <a:off x="324398" y="319875"/>
                <a:ext cx="1683293" cy="692318"/>
                <a:chOff x="324398" y="319875"/>
                <a:chExt cx="1683293" cy="692318"/>
              </a:xfrm>
            </p:grpSpPr>
            <p:grpSp>
              <p:nvGrpSpPr>
                <p:cNvPr id="7" name="Group 6"/>
                <p:cNvGrpSpPr/>
                <p:nvPr/>
              </p:nvGrpSpPr>
              <p:grpSpPr>
                <a:xfrm>
                  <a:off x="742410" y="319875"/>
                  <a:ext cx="1265281" cy="692318"/>
                  <a:chOff x="938353" y="448387"/>
                  <a:chExt cx="1265281" cy="692318"/>
                </a:xfrm>
              </p:grpSpPr>
              <p:sp>
                <p:nvSpPr>
                  <p:cNvPr id="9" name="Rounded Rectangle 8"/>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38353" y="474500"/>
                    <a:ext cx="1265281"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16676" y="365724"/>
                <a:ext cx="1005840" cy="600164"/>
              </a:xfrm>
              <a:prstGeom prst="rect">
                <a:avLst/>
              </a:prstGeom>
              <a:noFill/>
            </p:spPr>
            <p:txBody>
              <a:bodyPr wrap="square" rtlCol="0">
                <a:spAutoFit/>
              </a:bodyPr>
              <a:lstStyle/>
              <a:p>
                <a:r>
                  <a:rPr lang="en-US" sz="3300" b="1" dirty="0" smtClean="0">
                    <a:latin typeface=".VnArial" panose="020B7200000000000000" pitchFamily="34" charset="0"/>
                    <a:ea typeface="Tahoma" panose="020B0604030504040204" pitchFamily="34" charset="0"/>
                    <a:cs typeface="Tahoma" panose="020B0604030504040204" pitchFamily="34" charset="0"/>
                  </a:rPr>
                  <a:t>4</a:t>
                </a:r>
                <a:endParaRPr lang="en-US" sz="3300" b="1" dirty="0">
                  <a:latin typeface=".VnArial" panose="020B7200000000000000" pitchFamily="34" charset="0"/>
                  <a:ea typeface="Tahoma" panose="020B0604030504040204" pitchFamily="34" charset="0"/>
                  <a:cs typeface="Tahoma" panose="020B0604030504040204" pitchFamily="34" charset="0"/>
                </a:endParaRPr>
              </a:p>
            </p:txBody>
          </p:sp>
        </p:grpSp>
        <p:sp>
          <p:nvSpPr>
            <p:cNvPr id="4" name="TextBox 3"/>
            <p:cNvSpPr txBox="1"/>
            <p:nvPr/>
          </p:nvSpPr>
          <p:spPr>
            <a:xfrm>
              <a:off x="804205" y="412210"/>
              <a:ext cx="1088095" cy="569387"/>
            </a:xfrm>
            <a:prstGeom prst="rect">
              <a:avLst/>
            </a:prstGeom>
            <a:noFill/>
          </p:spPr>
          <p:txBody>
            <a:bodyPr wrap="square" rtlCol="0">
              <a:spAutoFit/>
            </a:bodyPr>
            <a:lstStyle/>
            <a:p>
              <a:r>
                <a:rPr lang="en-US" sz="3100" b="1" dirty="0" smtClean="0">
                  <a:solidFill>
                    <a:schemeClr val="bg1"/>
                  </a:solidFill>
                  <a:latin typeface=".VnArialH" panose="020B7200000000000000" pitchFamily="34" charset="0"/>
                  <a:ea typeface="Tahoma" panose="020B0604030504040204" pitchFamily="34" charset="0"/>
                  <a:cs typeface="Tahoma" panose="020B0604030504040204" pitchFamily="34" charset="0"/>
                </a:rPr>
                <a:t>®</a:t>
              </a:r>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äc</a:t>
              </a:r>
              <a:endParaRPr lang="en-US" sz="3100" b="1" dirty="0">
                <a:solidFill>
                  <a:schemeClr val="bg1"/>
                </a:solidFill>
                <a:latin typeface=".VnArialH" panose="020B7200000000000000" pitchFamily="34" charset="0"/>
                <a:ea typeface="Tahoma" panose="020B0604030504040204" pitchFamily="34" charset="0"/>
                <a:cs typeface="Tahoma" panose="020B0604030504040204" pitchFamily="34" charset="0"/>
              </a:endParaRPr>
            </a:p>
          </p:txBody>
        </p:sp>
      </p:grpSp>
      <p:grpSp>
        <p:nvGrpSpPr>
          <p:cNvPr id="14" name="Group 13"/>
          <p:cNvGrpSpPr/>
          <p:nvPr/>
        </p:nvGrpSpPr>
        <p:grpSpPr>
          <a:xfrm>
            <a:off x="1058357" y="724627"/>
            <a:ext cx="6788518" cy="4125986"/>
            <a:chOff x="1" y="-255056"/>
            <a:chExt cx="8965697" cy="5428706"/>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352" t="1111" r="377" b="25000"/>
            <a:stretch/>
          </p:blipFill>
          <p:spPr>
            <a:xfrm>
              <a:off x="202698" y="106350"/>
              <a:ext cx="8763000" cy="5067300"/>
            </a:xfrm>
            <a:prstGeom prst="rect">
              <a:avLst/>
            </a:prstGeom>
          </p:spPr>
        </p:pic>
        <p:sp>
          <p:nvSpPr>
            <p:cNvPr id="13" name="Right Triangle 12"/>
            <p:cNvSpPr/>
            <p:nvPr/>
          </p:nvSpPr>
          <p:spPr>
            <a:xfrm rot="16200000">
              <a:off x="-127526" y="-127529"/>
              <a:ext cx="1956855" cy="1701801"/>
            </a:xfrm>
            <a:prstGeom prst="rtTriangl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290210" y="5042057"/>
            <a:ext cx="8724886" cy="1754326"/>
          </a:xfrm>
          <a:prstGeom prst="rect">
            <a:avLst/>
          </a:prstGeom>
          <a:noFill/>
        </p:spPr>
        <p:txBody>
          <a:bodyPr wrap="square" rtlCol="0">
            <a:spAutoFit/>
          </a:bodyPr>
          <a:lstStyle/>
          <a:p>
            <a:r>
              <a:rPr lang="en-US" sz="2700" dirty="0" smtClean="0">
                <a:latin typeface="Tahoma" panose="020B0604030504040204" pitchFamily="34" charset="0"/>
                <a:ea typeface="Tahoma" panose="020B0604030504040204" pitchFamily="34" charset="0"/>
                <a:cs typeface="Tahoma" panose="020B0604030504040204" pitchFamily="34" charset="0"/>
              </a:rPr>
              <a:t>    Nam theo mẹ đi chợ. Chợ đông vui và có bán đủ thứ. Ngay từ cổng là những dãy hàng đồ dùng gia đình. Bên trong là hàng rau, thịt và cá. Nam thích lắm vì lần đầu cùng mẹ đi chợ.</a:t>
            </a:r>
            <a:endParaRPr lang="en-US" sz="2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8067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282" t="18655" b="1778"/>
          <a:stretch/>
        </p:blipFill>
        <p:spPr>
          <a:xfrm>
            <a:off x="1018303" y="1841500"/>
            <a:ext cx="7277102" cy="4483100"/>
          </a:xfrm>
        </p:spPr>
      </p:pic>
      <p:grpSp>
        <p:nvGrpSpPr>
          <p:cNvPr id="6" name="Group 5"/>
          <p:cNvGrpSpPr/>
          <p:nvPr/>
        </p:nvGrpSpPr>
        <p:grpSpPr>
          <a:xfrm>
            <a:off x="105605" y="115545"/>
            <a:ext cx="1683293" cy="692318"/>
            <a:chOff x="209007" y="372126"/>
            <a:chExt cx="1683293" cy="692318"/>
          </a:xfrm>
        </p:grpSpPr>
        <p:grpSp>
          <p:nvGrpSpPr>
            <p:cNvPr id="7" name="Group 6"/>
            <p:cNvGrpSpPr/>
            <p:nvPr/>
          </p:nvGrpSpPr>
          <p:grpSpPr>
            <a:xfrm>
              <a:off x="209007" y="372126"/>
              <a:ext cx="1683293" cy="692318"/>
              <a:chOff x="324398" y="319875"/>
              <a:chExt cx="1683293" cy="692318"/>
            </a:xfrm>
          </p:grpSpPr>
          <p:grpSp>
            <p:nvGrpSpPr>
              <p:cNvPr id="9" name="Group 8"/>
              <p:cNvGrpSpPr/>
              <p:nvPr/>
            </p:nvGrpSpPr>
            <p:grpSpPr>
              <a:xfrm>
                <a:off x="324398" y="319875"/>
                <a:ext cx="1683293" cy="692318"/>
                <a:chOff x="324398" y="319875"/>
                <a:chExt cx="1683293" cy="692318"/>
              </a:xfrm>
            </p:grpSpPr>
            <p:grpSp>
              <p:nvGrpSpPr>
                <p:cNvPr id="11" name="Group 10"/>
                <p:cNvGrpSpPr/>
                <p:nvPr/>
              </p:nvGrpSpPr>
              <p:grpSpPr>
                <a:xfrm>
                  <a:off x="742410" y="319875"/>
                  <a:ext cx="1265281" cy="692318"/>
                  <a:chOff x="938353" y="448387"/>
                  <a:chExt cx="1265281" cy="692318"/>
                </a:xfrm>
              </p:grpSpPr>
              <p:sp>
                <p:nvSpPr>
                  <p:cNvPr id="13" name="Rounded Rectangle 12"/>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38353" y="474500"/>
                    <a:ext cx="1265281" cy="6662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5</a:t>
                </a:r>
              </a:p>
            </p:txBody>
          </p:sp>
        </p:grpSp>
        <p:sp>
          <p:nvSpPr>
            <p:cNvPr id="8" name="TextBox 7"/>
            <p:cNvSpPr txBox="1"/>
            <p:nvPr/>
          </p:nvSpPr>
          <p:spPr>
            <a:xfrm>
              <a:off x="804205" y="412210"/>
              <a:ext cx="1088095" cy="569387"/>
            </a:xfrm>
            <a:prstGeom prst="rect">
              <a:avLst/>
            </a:prstGeom>
            <a:noFill/>
          </p:spPr>
          <p:txBody>
            <a:bodyPr wrap="square" rtlCol="0">
              <a:spAutoFit/>
            </a:bodyPr>
            <a:lstStyle/>
            <a:p>
              <a:r>
                <a:rPr lang="en-US" sz="3100" b="1" dirty="0" err="1" smtClean="0">
                  <a:solidFill>
                    <a:schemeClr val="bg1"/>
                  </a:solidFill>
                  <a:latin typeface=".VnArial" panose="020B7200000000000000" pitchFamily="34" charset="0"/>
                  <a:ea typeface="Tahoma" panose="020B0604030504040204" pitchFamily="34" charset="0"/>
                  <a:cs typeface="Tahoma" panose="020B0604030504040204" pitchFamily="34" charset="0"/>
                </a:rPr>
                <a:t>Nãi</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15" name="TextBox 14"/>
          <p:cNvSpPr txBox="1"/>
          <p:nvPr/>
        </p:nvSpPr>
        <p:spPr>
          <a:xfrm>
            <a:off x="3329703" y="825645"/>
            <a:ext cx="3286997" cy="600164"/>
          </a:xfrm>
          <a:prstGeom prst="rect">
            <a:avLst/>
          </a:prstGeom>
          <a:noFill/>
        </p:spPr>
        <p:txBody>
          <a:bodyPr wrap="square" rtlCol="0">
            <a:spAutoFit/>
          </a:bodyPr>
          <a:lstStyle/>
          <a:p>
            <a:r>
              <a:rPr lang="en-US" sz="3300" dirty="0" smtClean="0">
                <a:latin typeface="Tahoma" panose="020B0604030504040204" pitchFamily="34" charset="0"/>
                <a:ea typeface="Tahoma" panose="020B0604030504040204" pitchFamily="34" charset="0"/>
                <a:cs typeface="Tahoma" panose="020B0604030504040204" pitchFamily="34" charset="0"/>
              </a:rPr>
              <a:t>Chợ và siêu thị</a:t>
            </a:r>
            <a:endParaRPr lang="en-US" sz="3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58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1311</TotalTime>
  <Words>121</Words>
  <Application>Microsoft Office PowerPoint</Application>
  <PresentationFormat>On-screen Show (4:3)</PresentationFormat>
  <Paragraphs>41</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.VnArial</vt:lpstr>
      <vt:lpstr>.VnArialH</vt:lpstr>
      <vt:lpstr>.VnAvant</vt: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14</cp:revision>
  <dcterms:created xsi:type="dcterms:W3CDTF">2020-08-22T07:23:59Z</dcterms:created>
  <dcterms:modified xsi:type="dcterms:W3CDTF">2020-10-20T06:05:06Z</dcterms:modified>
</cp:coreProperties>
</file>